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6" r:id="rId2"/>
    <p:sldId id="256" r:id="rId3"/>
    <p:sldId id="280" r:id="rId4"/>
    <p:sldId id="257" r:id="rId5"/>
    <p:sldId id="275" r:id="rId6"/>
    <p:sldId id="258" r:id="rId7"/>
    <p:sldId id="276" r:id="rId8"/>
    <p:sldId id="277" r:id="rId9"/>
    <p:sldId id="259" r:id="rId10"/>
    <p:sldId id="260" r:id="rId11"/>
    <p:sldId id="261" r:id="rId12"/>
    <p:sldId id="279" r:id="rId13"/>
    <p:sldId id="262" r:id="rId14"/>
    <p:sldId id="263" r:id="rId15"/>
    <p:sldId id="270" r:id="rId16"/>
    <p:sldId id="271" r:id="rId17"/>
    <p:sldId id="272" r:id="rId18"/>
    <p:sldId id="283" r:id="rId19"/>
    <p:sldId id="268" r:id="rId20"/>
    <p:sldId id="269" r:id="rId21"/>
    <p:sldId id="282" r:id="rId22"/>
    <p:sldId id="281" r:id="rId23"/>
    <p:sldId id="284" r:id="rId24"/>
    <p:sldId id="285" r:id="rId25"/>
    <p:sldId id="264" r:id="rId26"/>
    <p:sldId id="267" r:id="rId27"/>
    <p:sldId id="273" r:id="rId28"/>
    <p:sldId id="274" r:id="rId29"/>
  </p:sldIdLst>
  <p:sldSz cx="12192000" cy="6858000"/>
  <p:notesSz cx="7010400" cy="120396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604070"/>
          </a:xfrm>
          <a:prstGeom prst="rect">
            <a:avLst/>
          </a:prstGeom>
        </p:spPr>
        <p:txBody>
          <a:bodyPr vert="horz" lIns="104141" tIns="52071" rIns="104141" bIns="52071" rtlCol="0"/>
          <a:lstStyle>
            <a:lvl1pPr algn="l">
              <a:defRPr sz="14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604070"/>
          </a:xfrm>
          <a:prstGeom prst="rect">
            <a:avLst/>
          </a:prstGeom>
        </p:spPr>
        <p:txBody>
          <a:bodyPr vert="horz" lIns="104141" tIns="52071" rIns="104141" bIns="52071" rtlCol="0"/>
          <a:lstStyle>
            <a:lvl1pPr algn="r">
              <a:defRPr sz="1400"/>
            </a:lvl1pPr>
          </a:lstStyle>
          <a:p>
            <a:fld id="{AC84A2A4-5F57-401D-BD9A-0279FEE5DBFC}" type="datetimeFigureOut">
              <a:rPr lang="es-AR" smtClean="0"/>
              <a:t>17/9/2019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104775" y="1504950"/>
            <a:ext cx="7219950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141" tIns="52071" rIns="104141" bIns="52071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5794058"/>
            <a:ext cx="5608320" cy="4740593"/>
          </a:xfrm>
          <a:prstGeom prst="rect">
            <a:avLst/>
          </a:prstGeom>
        </p:spPr>
        <p:txBody>
          <a:bodyPr vert="horz" lIns="104141" tIns="52071" rIns="104141" bIns="52071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1435531"/>
            <a:ext cx="3037840" cy="604069"/>
          </a:xfrm>
          <a:prstGeom prst="rect">
            <a:avLst/>
          </a:prstGeom>
        </p:spPr>
        <p:txBody>
          <a:bodyPr vert="horz" lIns="104141" tIns="52071" rIns="104141" bIns="52071" rtlCol="0" anchor="b"/>
          <a:lstStyle>
            <a:lvl1pPr algn="l">
              <a:defRPr sz="14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1435531"/>
            <a:ext cx="3037840" cy="604069"/>
          </a:xfrm>
          <a:prstGeom prst="rect">
            <a:avLst/>
          </a:prstGeom>
        </p:spPr>
        <p:txBody>
          <a:bodyPr vert="horz" lIns="104141" tIns="52071" rIns="104141" bIns="52071" rtlCol="0" anchor="b"/>
          <a:lstStyle>
            <a:lvl1pPr algn="r">
              <a:defRPr sz="1400"/>
            </a:lvl1pPr>
          </a:lstStyle>
          <a:p>
            <a:fld id="{39023D0B-7641-4122-A2EB-23E891DD8F3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05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D3B8-7B3A-4C83-B048-1384B73A1A90}" type="datetime1">
              <a:rPr lang="es-AR" smtClean="0"/>
              <a:t>17/9/2019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451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18F9-9373-452C-83BE-B0FD0445F2A3}" type="datetime1">
              <a:rPr lang="es-AR" smtClean="0"/>
              <a:t>17/9/2019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524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873B-434B-4D3F-A9DD-01C2CF5C5B60}" type="datetime1">
              <a:rPr lang="es-AR" smtClean="0"/>
              <a:t>17/9/2019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587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D0D8-DE70-4CD0-AE3A-728EA9DE968C}" type="datetime1">
              <a:rPr lang="es-AR" smtClean="0"/>
              <a:t>17/9/2019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12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AB2-36E5-4158-B8E2-08E3D0C15B56}" type="datetime1">
              <a:rPr lang="es-AR" smtClean="0"/>
              <a:t>17/9/2019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35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4BB1-B309-4901-8477-34A084A07D61}" type="datetime1">
              <a:rPr lang="es-AR" smtClean="0"/>
              <a:t>17/9/2019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793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3E1-933C-4626-9ED7-406BE7F3B7CE}" type="datetime1">
              <a:rPr lang="es-AR" smtClean="0"/>
              <a:t>17/9/2019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2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DA93-B11F-421F-860A-A2C19539E438}" type="datetime1">
              <a:rPr lang="es-AR" smtClean="0"/>
              <a:t>17/9/2019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004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762D-4918-4D23-B245-0CBDEFE5780F}" type="datetime1">
              <a:rPr lang="es-AR" smtClean="0"/>
              <a:t>17/9/2019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186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D5C-73D6-47A0-B786-08C094A40F82}" type="datetime1">
              <a:rPr lang="es-AR" smtClean="0"/>
              <a:t>17/9/2019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532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B5A8-588F-4105-BEA9-46EB0563B860}" type="datetime1">
              <a:rPr lang="es-AR" smtClean="0"/>
              <a:t>17/9/2019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717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7D1D-C137-459F-AC9C-A65A13DEFF86}" type="datetime1">
              <a:rPr lang="es-AR" smtClean="0"/>
              <a:t>17/9/2019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50E6-4FBC-4958-816A-D1AFB3E1C8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993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Controversia del Capital	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Curso Crecimiento </a:t>
            </a:r>
            <a:r>
              <a:rPr lang="es-AR" dirty="0" err="1" smtClean="0"/>
              <a:t>Asiain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6156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27CCF-BD1D-4574-BA37-32876A79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sustitución en el consumo y la producción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D07506-6CFE-49FC-B4CD-61014CCAE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7266"/>
          </a:xfrm>
        </p:spPr>
        <p:txBody>
          <a:bodyPr/>
          <a:lstStyle/>
          <a:p>
            <a:r>
              <a:rPr lang="es-AR" dirty="0"/>
              <a:t>Tres tipos de variables independientes</a:t>
            </a:r>
          </a:p>
          <a:p>
            <a:endParaRPr lang="es-AR" dirty="0"/>
          </a:p>
          <a:p>
            <a:pPr marL="514350" indent="-514350">
              <a:buAutoNum type="arabicParenR"/>
            </a:pPr>
            <a:r>
              <a:rPr lang="es-AR" dirty="0"/>
              <a:t>Preferencias</a:t>
            </a:r>
          </a:p>
          <a:p>
            <a:pPr marL="514350" indent="-514350">
              <a:buAutoNum type="arabicParenR"/>
            </a:pPr>
            <a:r>
              <a:rPr lang="es-AR" dirty="0"/>
              <a:t>Técnicas disponibles</a:t>
            </a:r>
          </a:p>
          <a:p>
            <a:pPr marL="514350" indent="-514350">
              <a:buAutoNum type="arabicParenR"/>
            </a:pPr>
            <a:r>
              <a:rPr lang="es-AR" dirty="0"/>
              <a:t>Dotación de factores</a:t>
            </a:r>
          </a:p>
          <a:p>
            <a:pPr marL="514350" indent="-514350">
              <a:buAutoNum type="arabicParenR"/>
            </a:pP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1167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8FC1E-6090-45F4-BE15-4E174E2A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Precios</a:t>
            </a:r>
            <a:br>
              <a:rPr lang="es-AR" dirty="0" smtClean="0"/>
            </a:br>
            <a:r>
              <a:rPr lang="es-AR" sz="3600" dirty="0" smtClean="0"/>
              <a:t>Supongamos </a:t>
            </a:r>
            <a:r>
              <a:rPr lang="es-AR" sz="3600" dirty="0"/>
              <a:t>dos bienes y una técnica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A5A6E-3F18-4E36-881F-3241AC7DB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759"/>
            <a:ext cx="10515600" cy="823307"/>
          </a:xfrm>
        </p:spPr>
        <p:txBody>
          <a:bodyPr/>
          <a:lstStyle/>
          <a:p>
            <a:r>
              <a:rPr lang="es-AR" dirty="0"/>
              <a:t>K y L existen en cantidad fija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B2A4D3C-B2B8-4669-A8D6-B0407499D939}"/>
                  </a:ext>
                </a:extLst>
              </p:cNvPr>
              <p:cNvSpPr txBox="1"/>
              <p:nvPr/>
            </p:nvSpPr>
            <p:spPr>
              <a:xfrm>
                <a:off x="3020937" y="2611910"/>
                <a:ext cx="5310300" cy="532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𝑔𝑟𝑎𝑛𝑜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𝑎𝑃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9B2A4D3C-B2B8-4669-A8D6-B0407499D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937" y="2611910"/>
                <a:ext cx="5310300" cy="5324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DA88B07-2642-41E7-A653-F802C119E829}"/>
                  </a:ext>
                </a:extLst>
              </p:cNvPr>
              <p:cNvSpPr txBox="1"/>
              <p:nvPr/>
            </p:nvSpPr>
            <p:spPr>
              <a:xfrm>
                <a:off x="3020937" y="3468005"/>
                <a:ext cx="497155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𝑡𝑒𝑙𝑎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𝑎𝑃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DA88B07-2642-41E7-A653-F802C119E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937" y="3468005"/>
                <a:ext cx="497155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26E600E5-EB51-4125-9E34-005677288174}"/>
              </a:ext>
            </a:extLst>
          </p:cNvPr>
          <p:cNvSpPr txBox="1">
            <a:spLocks/>
          </p:cNvSpPr>
          <p:nvPr/>
        </p:nvSpPr>
        <p:spPr>
          <a:xfrm>
            <a:off x="726650" y="4473383"/>
            <a:ext cx="10515600" cy="8233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/>
              <a:t>Los precios así obtenidos son los de largo plazo, donde deben igualar al costo.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0CDBD5B-837B-4BE8-818B-EB53C6078180}"/>
              </a:ext>
            </a:extLst>
          </p:cNvPr>
          <p:cNvSpPr txBox="1">
            <a:spLocks/>
          </p:cNvSpPr>
          <p:nvPr/>
        </p:nvSpPr>
        <p:spPr>
          <a:xfrm>
            <a:off x="838200" y="5515404"/>
            <a:ext cx="10515600" cy="82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AR" dirty="0"/>
              <a:t>¿Cómo se fijan w y r según la teoría neoclásica?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160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15650" y="1861389"/>
            <a:ext cx="105022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dirty="0"/>
              <a:t>Distribución = determinada por la escasez factorial relativa.</a:t>
            </a:r>
          </a:p>
          <a:p>
            <a:r>
              <a:rPr lang="es-AR" sz="3600" dirty="0"/>
              <a:t>El sistema tiende al pleno empleo.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471319B-DF27-403C-B687-733298E0D7A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3158" y="4452069"/>
            <a:ext cx="3033733" cy="136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766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5FD4D-1C51-465F-B6E8-C0ECCB4B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46" y="471781"/>
            <a:ext cx="10515600" cy="1325563"/>
          </a:xfrm>
        </p:spPr>
        <p:txBody>
          <a:bodyPr/>
          <a:lstStyle/>
          <a:p>
            <a:r>
              <a:rPr lang="es-AR" dirty="0"/>
              <a:t>Supongamos que crece 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3E91D9-FECB-424B-B897-0246685D5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078" y="1655943"/>
            <a:ext cx="10515600" cy="4351338"/>
          </a:xfrm>
        </p:spPr>
        <p:txBody>
          <a:bodyPr/>
          <a:lstStyle/>
          <a:p>
            <a:r>
              <a:rPr lang="es-AR" dirty="0"/>
              <a:t>Bajan los costos salariales</a:t>
            </a:r>
          </a:p>
          <a:p>
            <a:r>
              <a:rPr lang="es-AR" dirty="0"/>
              <a:t>Baja el precio </a:t>
            </a:r>
            <a:r>
              <a:rPr lang="es-AR" dirty="0" smtClean="0"/>
              <a:t>de los bienes trabajo intensivo</a:t>
            </a:r>
            <a:endParaRPr lang="es-AR" dirty="0"/>
          </a:p>
          <a:p>
            <a:r>
              <a:rPr lang="es-AR" dirty="0"/>
              <a:t>Los consumidores incrementan el consumo de </a:t>
            </a:r>
            <a:r>
              <a:rPr lang="es-AR" dirty="0" smtClean="0"/>
              <a:t>ese bien</a:t>
            </a:r>
            <a:endParaRPr lang="es-AR" dirty="0"/>
          </a:p>
          <a:p>
            <a:r>
              <a:rPr lang="es-AR" dirty="0"/>
              <a:t>Sube la demanda de trabajo</a:t>
            </a:r>
          </a:p>
          <a:p>
            <a:r>
              <a:rPr lang="es-AR" dirty="0"/>
              <a:t>La demanda de trabajo se encuentra negativamente correlacionada con su precio de alquiler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2746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9281D-7249-4126-B29D-C3B57F1E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Supongamos que crece </a:t>
            </a:r>
            <a:r>
              <a:rPr lang="es-AR" dirty="0" smtClean="0"/>
              <a:t>Capital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CB2225-FF81-461C-B49F-4334D1CE5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Un bien con infinitas técnicas disponibles</a:t>
            </a:r>
          </a:p>
          <a:p>
            <a:r>
              <a:rPr lang="es-AR" dirty="0"/>
              <a:t>El productor reemplaza por K intensivas.</a:t>
            </a:r>
          </a:p>
          <a:p>
            <a:endParaRPr lang="es-AR" dirty="0"/>
          </a:p>
          <a:p>
            <a:r>
              <a:rPr lang="es-AR" dirty="0"/>
              <a:t>Ambos efectos hacen una función elástica de los factores respecto a su precio</a:t>
            </a:r>
          </a:p>
          <a:p>
            <a:endParaRPr lang="es-AR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0558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58892-56DA-433C-991C-8A4CC6B9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Modelización de NC de Samuelson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87129B-A081-4897-9031-C88F0736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0759"/>
          </a:xfrm>
        </p:spPr>
        <p:txBody>
          <a:bodyPr/>
          <a:lstStyle/>
          <a:p>
            <a:r>
              <a:rPr lang="es-AR" dirty="0"/>
              <a:t>Distribución NC con un </a:t>
            </a:r>
            <a:r>
              <a:rPr lang="es-AR" dirty="0" smtClean="0"/>
              <a:t>bien e infinitas técnicas</a:t>
            </a:r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471319B-DF27-403C-B687-733298E0D7A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032" y="3415121"/>
            <a:ext cx="3033733" cy="136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9BB04C-1230-4FFC-B30A-08C61FB01407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4072" y="2841985"/>
            <a:ext cx="5696903" cy="312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2699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9F8A85C-E940-4D41-92B8-CFE0AFD54B7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615" y="609073"/>
            <a:ext cx="7252531" cy="467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946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7CE1C12-9A24-46F3-ADB2-553DC1F4F8B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007" y="464738"/>
            <a:ext cx="6398463" cy="455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409633" y="361887"/>
                <a:ext cx="19901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𝑟𝑘</m:t>
                      </m:r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633" y="361887"/>
                <a:ext cx="19901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228368" y="1073765"/>
                <a:ext cx="4352689" cy="935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𝑑𝑘</m:t>
                          </m:r>
                        </m:num>
                        <m:den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368" y="1073765"/>
                <a:ext cx="4352689" cy="935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2063320" y="1621293"/>
            <a:ext cx="3777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Para cada salario una tasa de ganancia</a:t>
            </a:r>
          </a:p>
          <a:p>
            <a:r>
              <a:rPr lang="es-AR" dirty="0" smtClean="0"/>
              <a:t>Con diferentes técnicas</a:t>
            </a:r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5429839" y="3789575"/>
            <a:ext cx="92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 capital</a:t>
            </a:r>
            <a:endParaRPr lang="es-AR" dirty="0"/>
          </a:p>
        </p:txBody>
      </p:sp>
      <p:sp>
        <p:nvSpPr>
          <p:cNvPr id="9" name="CuadroTexto 8"/>
          <p:cNvSpPr txBox="1"/>
          <p:nvPr/>
        </p:nvSpPr>
        <p:spPr>
          <a:xfrm>
            <a:off x="1119093" y="958425"/>
            <a:ext cx="97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+</a:t>
            </a:r>
            <a:r>
              <a:rPr lang="es-AR" dirty="0" smtClean="0"/>
              <a:t> capital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7228368" y="2267624"/>
                <a:ext cx="4352689" cy="935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𝑑𝑘</m:t>
                          </m:r>
                        </m:num>
                        <m:den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𝑑𝑘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368" y="2267624"/>
                <a:ext cx="4352689" cy="935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/>
          <p:cNvSpPr/>
          <p:nvPr/>
        </p:nvSpPr>
        <p:spPr>
          <a:xfrm>
            <a:off x="6947555" y="2008765"/>
            <a:ext cx="1027521" cy="15074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11200422" y="2375555"/>
            <a:ext cx="661448" cy="9521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7975076" y="3516198"/>
            <a:ext cx="305428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9287667" y="35076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=</a:t>
            </a:r>
            <a:endParaRPr lang="es-AR" dirty="0"/>
          </a:p>
        </p:txBody>
      </p:sp>
      <p:cxnSp>
        <p:nvCxnSpPr>
          <p:cNvPr id="18" name="Conector recto 17"/>
          <p:cNvCxnSpPr/>
          <p:nvPr/>
        </p:nvCxnSpPr>
        <p:spPr>
          <a:xfrm flipH="1">
            <a:off x="6947555" y="2008765"/>
            <a:ext cx="1027521" cy="1507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0832358" y="1981407"/>
            <a:ext cx="1027521" cy="1507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6993429" y="3885530"/>
                <a:ext cx="4352689" cy="935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32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429" y="3885530"/>
                <a:ext cx="4352689" cy="935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ector recto 21"/>
          <p:cNvCxnSpPr/>
          <p:nvPr/>
        </p:nvCxnSpPr>
        <p:spPr>
          <a:xfrm>
            <a:off x="993358" y="1944458"/>
            <a:ext cx="3827283" cy="2696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4193116" y="3983698"/>
                <a:ext cx="5440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16" y="3983698"/>
                <a:ext cx="54406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7A95E36F-445D-4D3A-B830-C562858D84E2}"/>
              </a:ext>
            </a:extLst>
          </p:cNvPr>
          <p:cNvSpPr txBox="1">
            <a:spLocks/>
          </p:cNvSpPr>
          <p:nvPr/>
        </p:nvSpPr>
        <p:spPr>
          <a:xfrm>
            <a:off x="513761" y="5741814"/>
            <a:ext cx="10515600" cy="4596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Cuando cambia la distribución no cambia la valuación k y trabajo: -k </a:t>
            </a:r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1386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de flecha 3"/>
          <p:cNvCxnSpPr/>
          <p:nvPr/>
        </p:nvCxnSpPr>
        <p:spPr>
          <a:xfrm flipV="1">
            <a:off x="2484554" y="2243580"/>
            <a:ext cx="0" cy="3685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o 4"/>
          <p:cNvSpPr/>
          <p:nvPr/>
        </p:nvSpPr>
        <p:spPr>
          <a:xfrm rot="10800000">
            <a:off x="2572457" y="840020"/>
            <a:ext cx="5552388" cy="500563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2484554" y="5929460"/>
            <a:ext cx="41383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815758" y="1874247"/>
            <a:ext cx="7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w</a:t>
            </a:r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6992644" y="6051892"/>
            <a:ext cx="7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9FDDAB36-8055-4065-85BA-D38E941228B7}"/>
              </a:ext>
            </a:extLst>
          </p:cNvPr>
          <p:cNvSpPr txBox="1">
            <a:spLocks/>
          </p:cNvSpPr>
          <p:nvPr/>
        </p:nvSpPr>
        <p:spPr>
          <a:xfrm>
            <a:off x="516117" y="2306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/>
              <a:t>Con esto construyo el mercado de factores</a:t>
            </a:r>
            <a:endParaRPr lang="es-AR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5753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E7DEEF1-3054-48DB-B2C4-7BCBEA8AF1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8773" y="2733773"/>
            <a:ext cx="10515600" cy="3735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AR" dirty="0"/>
          </a:p>
          <a:p>
            <a:r>
              <a:rPr lang="es-ES" i="1" dirty="0"/>
              <a:t>La valuación del capital según su posibilidad de generar ingresos futuros: </a:t>
            </a:r>
            <a:r>
              <a:rPr lang="es-ES" i="1" dirty="0" smtClean="0"/>
              <a:t>circularidad, </a:t>
            </a:r>
            <a:r>
              <a:rPr lang="es-ES" i="1" dirty="0" err="1" smtClean="0"/>
              <a:t>necesitás</a:t>
            </a:r>
            <a:r>
              <a:rPr lang="es-ES" i="1" dirty="0" smtClean="0"/>
              <a:t> el interés</a:t>
            </a:r>
            <a:endParaRPr lang="es-AR" dirty="0"/>
          </a:p>
          <a:p>
            <a:endParaRPr lang="es-AR" dirty="0"/>
          </a:p>
          <a:p>
            <a:r>
              <a:rPr lang="es-ES" i="1" dirty="0"/>
              <a:t>Valuar el K según sus costos de producción: circularidad</a:t>
            </a:r>
          </a:p>
          <a:p>
            <a:endParaRPr lang="es-ES" i="1" dirty="0"/>
          </a:p>
          <a:p>
            <a:r>
              <a:rPr lang="es-ES" i="1" dirty="0"/>
              <a:t>Valuar el K en términos de tiempo de trabajo: depende de la distribución</a:t>
            </a:r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9A41362B-9811-4635-A3E8-9666FD03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944" y="2165050"/>
            <a:ext cx="10515600" cy="1325563"/>
          </a:xfrm>
        </p:spPr>
        <p:txBody>
          <a:bodyPr/>
          <a:lstStyle/>
          <a:p>
            <a:r>
              <a:rPr lang="es-AR" dirty="0"/>
              <a:t>Robinson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8F2389D4-6F59-4257-939E-EA25A8D5D028}"/>
              </a:ext>
            </a:extLst>
          </p:cNvPr>
          <p:cNvSpPr txBox="1">
            <a:spLocks/>
          </p:cNvSpPr>
          <p:nvPr/>
        </p:nvSpPr>
        <p:spPr>
          <a:xfrm>
            <a:off x="828773" y="1345985"/>
            <a:ext cx="10515600" cy="97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mtClean="0"/>
              <a:t>Qué quieren decir con Productividad Mg del Capital?</a:t>
            </a:r>
          </a:p>
          <a:p>
            <a:pPr lvl="1"/>
            <a:r>
              <a:rPr lang="es-AR" smtClean="0"/>
              <a:t>Físico? Precios?</a:t>
            </a:r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FDDAB36-8055-4065-85BA-D38E941228B7}"/>
              </a:ext>
            </a:extLst>
          </p:cNvPr>
          <p:cNvSpPr txBox="1">
            <a:spLocks/>
          </p:cNvSpPr>
          <p:nvPr/>
        </p:nvSpPr>
        <p:spPr>
          <a:xfrm>
            <a:off x="516117" y="2306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Keynes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099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2548" y="1475457"/>
            <a:ext cx="103150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/>
              <a:t>50s y 60s</a:t>
            </a:r>
            <a:r>
              <a:rPr lang="es-AR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 smtClean="0"/>
              <a:t>Auge de los modelos de crecimiento neoclásicos agregados</a:t>
            </a:r>
            <a:endParaRPr lang="es-A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/>
              <a:t>Entre los dos Cambridge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/>
              <a:t>Se discute la validez de la función agregada de producción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/>
              <a:t>Contexto: E benefactor </a:t>
            </a:r>
            <a:r>
              <a:rPr lang="es-AR" sz="2400" dirty="0">
                <a:sym typeface="Wingdings" panose="05000000000000000000" pitchFamily="2" charset="2"/>
              </a:rPr>
              <a:t> se discute la capacidad de los trabajadores de ganar participación en la distribución del ingreso</a:t>
            </a:r>
            <a:r>
              <a:rPr lang="es-AR" sz="24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 smtClean="0">
                <a:sym typeface="Wingdings" panose="05000000000000000000" pitchFamily="2" charset="2"/>
              </a:rPr>
              <a:t>La distribución es endógena o es exógena?</a:t>
            </a:r>
            <a:endParaRPr lang="es-AR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>
                <a:sym typeface="Wingdings" panose="05000000000000000000" pitchFamily="2" charset="2"/>
              </a:rPr>
              <a:t>Se cuestiona que la misma sea determinada por las fuerzas del mercado.</a:t>
            </a:r>
          </a:p>
          <a:p>
            <a:endParaRPr lang="es-AR" sz="2400" dirty="0">
              <a:sym typeface="Wingdings" panose="05000000000000000000" pitchFamily="2" charset="2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518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15FE-EF40-41A7-A5B6-FA76AE1C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Garegnani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95E36F-445D-4D3A-B830-C562858D8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teoría NC necesita que el valor del K esté dado y no dependa de la distribución</a:t>
            </a:r>
          </a:p>
          <a:p>
            <a:r>
              <a:rPr lang="es-AR" dirty="0"/>
              <a:t>No se pueden igualar las tasas de ganancia (en la teoría NC) cuando existen diferentes composiciones orgánicas del capital </a:t>
            </a:r>
          </a:p>
          <a:p>
            <a:r>
              <a:rPr lang="es-AR" dirty="0"/>
              <a:t>El razonamiento es circular, la valuación del K depende de la distribución</a:t>
            </a:r>
            <a:r>
              <a:rPr lang="es-AR" dirty="0" smtClean="0"/>
              <a:t>.</a:t>
            </a:r>
          </a:p>
          <a:p>
            <a:r>
              <a:rPr lang="es-AR" dirty="0" smtClean="0"/>
              <a:t>Si al variar la distribución varía la valuación del capital, la tasa de ganancia puede tener cualquier relación con la valuación del capital.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2396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95E36F-445D-4D3A-B830-C562858D8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086" y="126323"/>
            <a:ext cx="11830049" cy="1765987"/>
          </a:xfrm>
        </p:spPr>
        <p:txBody>
          <a:bodyPr/>
          <a:lstStyle/>
          <a:p>
            <a:r>
              <a:rPr lang="es-AR" dirty="0" smtClean="0"/>
              <a:t>Imaginemos dos sectores con diferentes composiciones orgánicas (técnicas):</a:t>
            </a:r>
          </a:p>
          <a:p>
            <a:pPr lvl="1"/>
            <a:r>
              <a:rPr lang="es-AR" dirty="0" smtClean="0"/>
              <a:t>Bienes de consumo</a:t>
            </a:r>
          </a:p>
          <a:p>
            <a:pPr lvl="1"/>
            <a:r>
              <a:rPr lang="es-AR" dirty="0" smtClean="0"/>
              <a:t>Bienes de capital</a:t>
            </a:r>
            <a:endParaRPr lang="es-AR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782759" y="2236391"/>
            <a:ext cx="0" cy="3685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782759" y="5914416"/>
            <a:ext cx="41383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373086" y="213161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k</a:t>
            </a:r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4921127" y="591441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040038" y="1892310"/>
                <a:ext cx="2026994" cy="1030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38" y="1892310"/>
                <a:ext cx="2026994" cy="10301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10"/>
          <p:cNvCxnSpPr/>
          <p:nvPr/>
        </p:nvCxnSpPr>
        <p:spPr>
          <a:xfrm flipV="1">
            <a:off x="782759" y="2375831"/>
            <a:ext cx="3274009" cy="8638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782759" y="4611816"/>
            <a:ext cx="3723589" cy="4149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4506348" y="4624383"/>
                <a:ext cx="2026994" cy="1030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48" y="4624383"/>
                <a:ext cx="2026994" cy="10301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cto 14"/>
          <p:cNvCxnSpPr/>
          <p:nvPr/>
        </p:nvCxnSpPr>
        <p:spPr>
          <a:xfrm flipV="1">
            <a:off x="766029" y="3925755"/>
            <a:ext cx="3740319" cy="621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4506348" y="3334350"/>
                <a:ext cx="2026994" cy="1030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48" y="3334350"/>
                <a:ext cx="2026994" cy="10301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/>
              <p:cNvSpPr txBox="1"/>
              <p:nvPr/>
            </p:nvSpPr>
            <p:spPr>
              <a:xfrm>
                <a:off x="6943285" y="3185758"/>
                <a:ext cx="20269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𝐻𝑖𝑝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𝑡𝑒𝑠𝑖𝑠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𝑁𝐶</m:t>
                      </m:r>
                    </m:oMath>
                  </m:oMathPara>
                </a14:m>
                <a:endParaRPr lang="es-AR" sz="3200" dirty="0"/>
              </a:p>
            </p:txBody>
          </p:sp>
        </mc:Choice>
        <mc:Fallback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285" y="3185758"/>
                <a:ext cx="2026994" cy="492443"/>
              </a:xfrm>
              <a:prstGeom prst="rect">
                <a:avLst/>
              </a:prstGeom>
              <a:blipFill>
                <a:blip r:embed="rId5"/>
                <a:stretch>
                  <a:fillRect r="-165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21</a:t>
            </a:fld>
            <a:endParaRPr lang="es-AR"/>
          </a:p>
        </p:txBody>
      </p:sp>
      <p:sp>
        <p:nvSpPr>
          <p:cNvPr id="16" name="CuadroTexto 15"/>
          <p:cNvSpPr txBox="1"/>
          <p:nvPr/>
        </p:nvSpPr>
        <p:spPr>
          <a:xfrm>
            <a:off x="7013929" y="3659338"/>
            <a:ext cx="365294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AR" sz="2000" dirty="0"/>
              <a:t>r</a:t>
            </a:r>
            <a:r>
              <a:rPr lang="es-AR" sz="2000" b="0" dirty="0" smtClean="0"/>
              <a:t> no influye en el </a:t>
            </a:r>
            <a:r>
              <a:rPr lang="es-AR" sz="2000" b="0" dirty="0" err="1" smtClean="0"/>
              <a:t>pr</a:t>
            </a:r>
            <a:r>
              <a:rPr lang="es-AR" sz="2000" b="0" dirty="0" smtClean="0"/>
              <a:t> relativo del capital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608000" y="1854617"/>
            <a:ext cx="4005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Caso 1: K más capital intensivo</a:t>
            </a:r>
          </a:p>
          <a:p>
            <a:r>
              <a:rPr lang="es-AR" dirty="0"/>
              <a:t>A más r, mayor k, porque usa más capital</a:t>
            </a:r>
          </a:p>
          <a:p>
            <a:endParaRPr lang="es-AR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837801" y="4854531"/>
            <a:ext cx="4005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Caso 2: C más capital intensivo</a:t>
            </a:r>
          </a:p>
          <a:p>
            <a:r>
              <a:rPr lang="es-AR" dirty="0"/>
              <a:t>A más r, mayor k, porque usa más capital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80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/>
          <p:cNvCxnSpPr/>
          <p:nvPr/>
        </p:nvCxnSpPr>
        <p:spPr>
          <a:xfrm flipH="1" flipV="1">
            <a:off x="834520" y="2526079"/>
            <a:ext cx="3680" cy="31208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820024" y="5646960"/>
            <a:ext cx="30273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38200" y="2058914"/>
            <a:ext cx="75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w</a:t>
            </a:r>
            <a:endParaRPr lang="es-AR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710588" y="5736939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</a:t>
            </a:r>
            <a:endParaRPr lang="es-AR" dirty="0"/>
          </a:p>
        </p:txBody>
      </p:sp>
      <p:sp>
        <p:nvSpPr>
          <p:cNvPr id="11" name="Arco 10"/>
          <p:cNvSpPr/>
          <p:nvPr/>
        </p:nvSpPr>
        <p:spPr>
          <a:xfrm>
            <a:off x="-1706195" y="3375452"/>
            <a:ext cx="5081429" cy="458105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1697079" y="2576602"/>
                <a:ext cx="2026994" cy="753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2400" dirty="0"/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079" y="2576602"/>
                <a:ext cx="2026994" cy="753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7A95E36F-445D-4D3A-B830-C562858D8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36" y="1331563"/>
            <a:ext cx="10515600" cy="513178"/>
          </a:xfrm>
        </p:spPr>
        <p:txBody>
          <a:bodyPr>
            <a:normAutofit/>
          </a:bodyPr>
          <a:lstStyle/>
          <a:p>
            <a:r>
              <a:rPr lang="es-AR" dirty="0" smtClean="0"/>
              <a:t>Esto es  considerado para dos técnicas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/>
              <p:cNvSpPr/>
              <p:nvPr/>
            </p:nvSpPr>
            <p:spPr>
              <a:xfrm>
                <a:off x="2729409" y="3496610"/>
                <a:ext cx="1390035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𝑝𝑒𝑛𝑑𝑖𝑒𝑛𝑡𝑒</m:t>
                      </m:r>
                    </m:oMath>
                  </m:oMathPara>
                </a14:m>
                <a:endParaRPr lang="es-AR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𝑣𝑎𝑟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𝑠𝑒𝑔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𝑑𝑖𝑠𝑡𝑟</m:t>
                      </m:r>
                    </m:oMath>
                  </m:oMathPara>
                </a14:m>
                <a:endParaRPr lang="es-AR" b="0" dirty="0" smtClean="0"/>
              </a:p>
              <a:p>
                <a:endParaRPr lang="es-AR" dirty="0"/>
              </a:p>
            </p:txBody>
          </p:sp>
        </mc:Choice>
        <mc:Fallback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409" y="3496610"/>
                <a:ext cx="1390035" cy="923330"/>
              </a:xfrm>
              <a:prstGeom prst="rect">
                <a:avLst/>
              </a:prstGeom>
              <a:blipFill>
                <a:blip r:embed="rId3"/>
                <a:stretch>
                  <a:fillRect r="-6008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/>
          <p:cNvSpPr txBox="1"/>
          <p:nvPr/>
        </p:nvSpPr>
        <p:spPr>
          <a:xfrm>
            <a:off x="4587657" y="2584199"/>
            <a:ext cx="7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w</a:t>
            </a:r>
            <a:endParaRPr lang="es-AR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648045" y="574103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/>
              <p:cNvSpPr txBox="1"/>
              <p:nvPr/>
            </p:nvSpPr>
            <p:spPr>
              <a:xfrm>
                <a:off x="5741356" y="2848674"/>
                <a:ext cx="2184251" cy="753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2400" dirty="0"/>
              </a:p>
            </p:txBody>
          </p:sp>
        </mc:Choice>
        <mc:Fallback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56" y="2848674"/>
                <a:ext cx="2184251" cy="753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ángulo 25"/>
              <p:cNvSpPr/>
              <p:nvPr/>
            </p:nvSpPr>
            <p:spPr>
              <a:xfrm>
                <a:off x="6062933" y="4586712"/>
                <a:ext cx="3709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933" y="4586712"/>
                <a:ext cx="3709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o 26"/>
          <p:cNvSpPr/>
          <p:nvPr/>
        </p:nvSpPr>
        <p:spPr>
          <a:xfrm rot="10800000">
            <a:off x="5220042" y="450715"/>
            <a:ext cx="5552388" cy="500563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7A95E36F-445D-4D3A-B830-C562858D84E2}"/>
              </a:ext>
            </a:extLst>
          </p:cNvPr>
          <p:cNvSpPr txBox="1">
            <a:spLocks/>
          </p:cNvSpPr>
          <p:nvPr/>
        </p:nvSpPr>
        <p:spPr>
          <a:xfrm>
            <a:off x="990600" y="479850"/>
            <a:ext cx="10515600" cy="102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mtClean="0"/>
              <a:t>Cuando cambia la distribución, según como cuanta intensidad de capital tenga cada sector variará el valor relativo del capital</a:t>
            </a:r>
            <a:endParaRPr lang="es-AR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22</a:t>
            </a:fld>
            <a:endParaRPr lang="es-AR"/>
          </a:p>
        </p:txBody>
      </p:sp>
      <p:cxnSp>
        <p:nvCxnSpPr>
          <p:cNvPr id="29" name="Conector recto de flecha 28"/>
          <p:cNvCxnSpPr/>
          <p:nvPr/>
        </p:nvCxnSpPr>
        <p:spPr>
          <a:xfrm flipH="1" flipV="1">
            <a:off x="5110363" y="2574621"/>
            <a:ext cx="3680" cy="31208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5095867" y="5695502"/>
            <a:ext cx="30273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8084214" y="2587611"/>
            <a:ext cx="7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w</a:t>
            </a:r>
            <a:endParaRPr lang="es-AR" dirty="0"/>
          </a:p>
        </p:txBody>
      </p:sp>
      <p:sp>
        <p:nvSpPr>
          <p:cNvPr id="32" name="CuadroTexto 31"/>
          <p:cNvSpPr txBox="1"/>
          <p:nvPr/>
        </p:nvSpPr>
        <p:spPr>
          <a:xfrm>
            <a:off x="11144602" y="574445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</a:t>
            </a:r>
            <a:endParaRPr lang="es-AR" dirty="0"/>
          </a:p>
        </p:txBody>
      </p:sp>
      <p:cxnSp>
        <p:nvCxnSpPr>
          <p:cNvPr id="33" name="Conector recto de flecha 32"/>
          <p:cNvCxnSpPr/>
          <p:nvPr/>
        </p:nvCxnSpPr>
        <p:spPr>
          <a:xfrm flipH="1" flipV="1">
            <a:off x="8606920" y="2578033"/>
            <a:ext cx="3680" cy="31208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8592424" y="5698914"/>
            <a:ext cx="30273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/>
              <p:cNvSpPr txBox="1"/>
              <p:nvPr/>
            </p:nvSpPr>
            <p:spPr>
              <a:xfrm>
                <a:off x="9623803" y="2556932"/>
                <a:ext cx="2026994" cy="753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2400" dirty="0"/>
              </a:p>
            </p:txBody>
          </p:sp>
        </mc:Choice>
        <mc:Fallback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3803" y="2556932"/>
                <a:ext cx="2026994" cy="7538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15"/>
          <p:cNvCxnSpPr/>
          <p:nvPr/>
        </p:nvCxnSpPr>
        <p:spPr>
          <a:xfrm>
            <a:off x="8606920" y="3602535"/>
            <a:ext cx="1969121" cy="2092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3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A95E36F-445D-4D3A-B830-C562858D84E2}"/>
              </a:ext>
            </a:extLst>
          </p:cNvPr>
          <p:cNvSpPr txBox="1">
            <a:spLocks/>
          </p:cNvSpPr>
          <p:nvPr/>
        </p:nvSpPr>
        <p:spPr>
          <a:xfrm>
            <a:off x="828285" y="303810"/>
            <a:ext cx="9786296" cy="1867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Si existen dos técnicas, el empresario en a y b le dan lo mismo las dos técnicas.</a:t>
            </a:r>
          </a:p>
          <a:p>
            <a:r>
              <a:rPr lang="es-AR" dirty="0" smtClean="0"/>
              <a:t>Van “saltando”.</a:t>
            </a:r>
          </a:p>
          <a:p>
            <a:r>
              <a:rPr lang="es-AR" dirty="0" smtClean="0"/>
              <a:t>La relación entre ganancia e intensidad de capital puede tomar cualquier forma</a:t>
            </a:r>
            <a:endParaRPr lang="es-AR" dirty="0"/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2808401" y="2512444"/>
            <a:ext cx="0" cy="3685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2808401" y="6190469"/>
            <a:ext cx="41383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>
            <a:off x="69419" y="3755934"/>
            <a:ext cx="5552388" cy="500563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/>
          <p:cNvSpPr txBox="1"/>
          <p:nvPr/>
        </p:nvSpPr>
        <p:spPr>
          <a:xfrm>
            <a:off x="2051702" y="2178790"/>
            <a:ext cx="756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/>
              <a:t>w</a:t>
            </a:r>
            <a:endParaRPr lang="es-AR" sz="4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946769" y="6027003"/>
            <a:ext cx="756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/>
              <a:t>r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2808400" y="3343441"/>
            <a:ext cx="3328449" cy="28548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243600" y="3253937"/>
            <a:ext cx="75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a</a:t>
            </a:r>
            <a:endParaRPr lang="es-AR" sz="28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597750" y="5238812"/>
            <a:ext cx="75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b</a:t>
            </a:r>
            <a:endParaRPr lang="es-AR" sz="28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23</a:t>
            </a:fld>
            <a:endParaRPr lang="es-AR"/>
          </a:p>
        </p:txBody>
      </p:sp>
      <p:sp>
        <p:nvSpPr>
          <p:cNvPr id="13" name="Arco 12"/>
          <p:cNvSpPr/>
          <p:nvPr/>
        </p:nvSpPr>
        <p:spPr>
          <a:xfrm>
            <a:off x="69419" y="3755933"/>
            <a:ext cx="5552388" cy="5005633"/>
          </a:xfrm>
          <a:prstGeom prst="arc">
            <a:avLst>
              <a:gd name="adj1" fmla="val 16881004"/>
              <a:gd name="adj2" fmla="val 2088298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" name="Conector recto 3"/>
          <p:cNvCxnSpPr/>
          <p:nvPr/>
        </p:nvCxnSpPr>
        <p:spPr>
          <a:xfrm>
            <a:off x="2845613" y="3343441"/>
            <a:ext cx="475656" cy="4337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5593652" y="5708640"/>
            <a:ext cx="475656" cy="4337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2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de flecha 3"/>
          <p:cNvCxnSpPr/>
          <p:nvPr/>
        </p:nvCxnSpPr>
        <p:spPr>
          <a:xfrm flipV="1">
            <a:off x="2017335" y="2356701"/>
            <a:ext cx="0" cy="3685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>
            <a:off x="2017335" y="6034726"/>
            <a:ext cx="41383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1607662" y="2251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k</a:t>
            </a:r>
            <a:endParaRPr lang="es-AR" dirty="0"/>
          </a:p>
        </p:txBody>
      </p:sp>
      <p:sp>
        <p:nvSpPr>
          <p:cNvPr id="7" name="CuadroTexto 6"/>
          <p:cNvSpPr txBox="1"/>
          <p:nvPr/>
        </p:nvSpPr>
        <p:spPr>
          <a:xfrm>
            <a:off x="6155703" y="603472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073022" y="2584255"/>
                <a:ext cx="2026994" cy="10301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s-A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3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022" y="2584255"/>
                <a:ext cx="2026994" cy="10301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cto 8"/>
          <p:cNvCxnSpPr/>
          <p:nvPr/>
        </p:nvCxnSpPr>
        <p:spPr>
          <a:xfrm flipV="1">
            <a:off x="2968875" y="3789325"/>
            <a:ext cx="1820510" cy="5134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2017335" y="4046064"/>
            <a:ext cx="9515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293651" y="4324286"/>
                <a:ext cx="1943005" cy="565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651" y="4324286"/>
                <a:ext cx="1943005" cy="565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18"/>
          <p:cNvCxnSpPr/>
          <p:nvPr/>
        </p:nvCxnSpPr>
        <p:spPr>
          <a:xfrm>
            <a:off x="4789384" y="4049599"/>
            <a:ext cx="9515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1607662" y="4353182"/>
                <a:ext cx="1943005" cy="565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662" y="4353182"/>
                <a:ext cx="1943005" cy="565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ángulo 20"/>
          <p:cNvSpPr/>
          <p:nvPr/>
        </p:nvSpPr>
        <p:spPr>
          <a:xfrm>
            <a:off x="1038519" y="5863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Se “rompe” la relación de la demanda de capital - tasa</a:t>
            </a:r>
            <a:endParaRPr lang="es-AR" dirty="0"/>
          </a:p>
        </p:txBody>
      </p:sp>
      <p:sp>
        <p:nvSpPr>
          <p:cNvPr id="22" name="Rectángulo 21"/>
          <p:cNvSpPr/>
          <p:nvPr/>
        </p:nvSpPr>
        <p:spPr>
          <a:xfrm>
            <a:off x="1038519" y="103083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Se “rompe” la relación de la demanda de trabajo - salario</a:t>
            </a:r>
            <a:endParaRPr lang="es-AR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1390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D8469-B20C-4E0F-99D9-DE0BD8DB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¿Es viable la sustitución?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8FDA8-E45A-41BA-8222-B30E10DE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Solo si se considera el capital como un fondo de valor</a:t>
            </a:r>
          </a:p>
          <a:p>
            <a:r>
              <a:rPr lang="es-AR" dirty="0"/>
              <a:t>En ambos casos implica un cambio en las técnicas de uso</a:t>
            </a:r>
          </a:p>
          <a:p>
            <a:pPr lvl="1"/>
            <a:endParaRPr lang="es-AR" dirty="0" smtClean="0"/>
          </a:p>
          <a:p>
            <a:pPr lvl="1"/>
            <a:r>
              <a:rPr lang="es-AR" dirty="0" smtClean="0"/>
              <a:t>En </a:t>
            </a:r>
            <a:r>
              <a:rPr lang="es-AR" dirty="0"/>
              <a:t>un caso cambia el tipo de bienes producidos</a:t>
            </a:r>
          </a:p>
          <a:p>
            <a:pPr lvl="1"/>
            <a:r>
              <a:rPr lang="es-AR" dirty="0"/>
              <a:t>En el otro, dada una misma cantidad de trabajadores, es esperable q se pongan es uso otro tipo de bienes físicos (o que las máquinas originales no estaban plenamente utilizadas)</a:t>
            </a:r>
          </a:p>
          <a:p>
            <a:pPr lvl="1"/>
            <a:r>
              <a:rPr lang="es-AR" dirty="0"/>
              <a:t>Incluso es un sinsentido calcular la productividad marginal del trabajo, si su incremento implica el cambio físico de los bienes que cooperan con él.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9399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B526E-E08F-420E-B0C3-9CF00D39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Modelo de Samuelson (1962)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FBEBC0F-E1EE-4B59-88AD-1B7E60CF4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Samuelson responde con un </a:t>
            </a:r>
            <a:r>
              <a:rPr lang="es-ES" dirty="0" err="1"/>
              <a:t>paper</a:t>
            </a:r>
            <a:r>
              <a:rPr lang="es-ES" dirty="0"/>
              <a:t> q  presenta un modelo con capital heterogéneo (1962) </a:t>
            </a:r>
            <a:endParaRPr lang="es-AR" dirty="0"/>
          </a:p>
          <a:p>
            <a:pPr lvl="0"/>
            <a:r>
              <a:rPr lang="es-ES" dirty="0"/>
              <a:t>Intenta validar la función de producción con K agregado</a:t>
            </a:r>
            <a:endParaRPr lang="es-AR" dirty="0"/>
          </a:p>
          <a:p>
            <a:pPr lvl="0"/>
            <a:r>
              <a:rPr lang="es-ES" dirty="0"/>
              <a:t>Para ello utiliza una función de capital heterogéneo (dos bienes) con la cual obtiene las mismas funciones NC </a:t>
            </a: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dirty="0"/>
              <a:t> función de producción “sustituta” </a:t>
            </a:r>
            <a:endParaRPr lang="es-AR" dirty="0"/>
          </a:p>
          <a:p>
            <a:pPr lvl="0"/>
            <a:r>
              <a:rPr lang="es-ES" dirty="0"/>
              <a:t>Obtiene las pendientes de la curva NC de distribución </a:t>
            </a:r>
            <a:endParaRPr lang="es-AR" dirty="0"/>
          </a:p>
          <a:p>
            <a:pPr lvl="0"/>
            <a:r>
              <a:rPr lang="es-ES" dirty="0"/>
              <a:t>Pero manteniendo las mismas proporciones de capital y trabajo en ambas funciones</a:t>
            </a:r>
            <a:endParaRPr lang="es-AR" dirty="0"/>
          </a:p>
          <a:p>
            <a:endParaRPr lang="es-AR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408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48557-0AE1-4835-A6D9-889E48AE4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modelo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7E9580-E1AB-45D4-9FE4-B43E48EF553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419" y="1835948"/>
            <a:ext cx="7896775" cy="119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58DD0AD-C214-4E60-A9FD-B991CBCF2E8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9312" y="3519408"/>
            <a:ext cx="8201264" cy="177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3935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7DA4246-A448-4DB1-AE1D-722D8432B66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439" y="505459"/>
            <a:ext cx="7437769" cy="357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25BB18C-C33A-4C21-BDA5-F744ED71F851}"/>
              </a:ext>
            </a:extLst>
          </p:cNvPr>
          <p:cNvSpPr txBox="1"/>
          <p:nvPr/>
        </p:nvSpPr>
        <p:spPr>
          <a:xfrm>
            <a:off x="1074655" y="4388674"/>
            <a:ext cx="10426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Problemas: </a:t>
            </a:r>
          </a:p>
          <a:p>
            <a:r>
              <a:rPr lang="es-AR" dirty="0"/>
              <a:t> La composición orgánica del capital tiene que ser la misma para que se igualen las tasas de ganancia.</a:t>
            </a:r>
          </a:p>
          <a:p>
            <a:r>
              <a:rPr lang="es-AR" dirty="0"/>
              <a:t> Y la tasa de interés no debe alterar el valor del stock de capital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64DB8A8-8002-4258-81C2-1B5CBF221046}"/>
              </a:ext>
            </a:extLst>
          </p:cNvPr>
          <p:cNvSpPr txBox="1"/>
          <p:nvPr/>
        </p:nvSpPr>
        <p:spPr>
          <a:xfrm>
            <a:off x="1074655" y="5618872"/>
            <a:ext cx="1042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No sirve, si </a:t>
            </a:r>
            <a:r>
              <a:rPr lang="es-AR" dirty="0" err="1"/>
              <a:t>rompés</a:t>
            </a:r>
            <a:r>
              <a:rPr lang="es-AR" dirty="0"/>
              <a:t> esos supuestos la curva bien comportada se rompe y a misma dotación de factores </a:t>
            </a:r>
            <a:r>
              <a:rPr lang="es-AR" dirty="0" err="1"/>
              <a:t>podés</a:t>
            </a:r>
            <a:r>
              <a:rPr lang="es-AR" dirty="0"/>
              <a:t> tener distribuciones diferentes.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DCB6129-92A5-40E8-99F7-C2117416E238}"/>
              </a:ext>
            </a:extLst>
          </p:cNvPr>
          <p:cNvSpPr txBox="1"/>
          <p:nvPr/>
        </p:nvSpPr>
        <p:spPr>
          <a:xfrm>
            <a:off x="6938128" y="1545996"/>
            <a:ext cx="38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Cada curva es una técnica diferente.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28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498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C2504-0EF2-4187-89F1-7B9D06D1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controversia del Capital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BB0E7-E24F-4B9F-837F-AD4FA35ED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186" y="5309908"/>
            <a:ext cx="10515600" cy="2604973"/>
          </a:xfrm>
        </p:spPr>
        <p:txBody>
          <a:bodyPr/>
          <a:lstStyle/>
          <a:p>
            <a:r>
              <a:rPr lang="es-AR" dirty="0" err="1" smtClean="0"/>
              <a:t>Garegnani</a:t>
            </a:r>
            <a:r>
              <a:rPr lang="es-AR" dirty="0" smtClean="0"/>
              <a:t>: </a:t>
            </a:r>
          </a:p>
          <a:p>
            <a:r>
              <a:rPr lang="es-AR" dirty="0" smtClean="0"/>
              <a:t>la sustitución de factores tiene problemas lógicos insuperables</a:t>
            </a:r>
            <a:endParaRPr lang="es-A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BCBB0E7-E24F-4B9F-837F-AD4FA35ED205}"/>
              </a:ext>
            </a:extLst>
          </p:cNvPr>
          <p:cNvSpPr txBox="1">
            <a:spLocks/>
          </p:cNvSpPr>
          <p:nvPr/>
        </p:nvSpPr>
        <p:spPr>
          <a:xfrm>
            <a:off x="1028308" y="1690689"/>
            <a:ext cx="10515600" cy="97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Robinson: Problemas en la valuación del capital</a:t>
            </a:r>
            <a:r>
              <a:rPr lang="es-AR" dirty="0" smtClean="0">
                <a:sym typeface="Wingdings" panose="05000000000000000000" pitchFamily="2" charset="2"/>
              </a:rPr>
              <a:t>.</a:t>
            </a:r>
          </a:p>
          <a:p>
            <a:endParaRPr lang="es-AR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214FE71-53A3-4B96-9EF0-634211D93135}"/>
              </a:ext>
            </a:extLst>
          </p:cNvPr>
          <p:cNvSpPr txBox="1">
            <a:spLocks/>
          </p:cNvSpPr>
          <p:nvPr/>
        </p:nvSpPr>
        <p:spPr>
          <a:xfrm>
            <a:off x="915186" y="2359398"/>
            <a:ext cx="10515600" cy="2512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i="1" dirty="0"/>
              <a:t>Más aún, la función de producción ha sido un potente instrumento de </a:t>
            </a:r>
            <a:r>
              <a:rPr lang="es-ES" i="1" dirty="0" err="1"/>
              <a:t>des-educación</a:t>
            </a:r>
            <a:r>
              <a:rPr lang="es-ES" i="1" dirty="0"/>
              <a:t>.   El estudiante de teoría económica aprende a escribir O = f (L, C) donde L es la cantidad de trabajo, C la cantidad de capital y O el nivel de producción de bienes.  Él es instruido para asumir que todos los trabajadores son iguales y para medir L en horas-hombre de trabajo; le dicen algo acerca del problema del número índice envuelto en la elección de medida del producto; y luego rápidamente se pasa a la próxima pregunta, con la esperanza de que olvide preguntar cómo se mide C.  Antes de que se lo pregunte ya se vuelve profesor, y esa descuidada forma de pensar ya pasa de una generación a la siguiente.</a:t>
            </a:r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477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6449"/>
            <a:ext cx="10515600" cy="1325563"/>
          </a:xfrm>
        </p:spPr>
        <p:txBody>
          <a:bodyPr/>
          <a:lstStyle/>
          <a:p>
            <a:r>
              <a:rPr lang="es-AR" dirty="0"/>
              <a:t>Los clásicos y el problema del capital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12012"/>
            <a:ext cx="10515600" cy="4785382"/>
          </a:xfrm>
        </p:spPr>
        <p:txBody>
          <a:bodyPr>
            <a:normAutofit lnSpcReduction="10000"/>
          </a:bodyPr>
          <a:lstStyle/>
          <a:p>
            <a:r>
              <a:rPr lang="es-AR" dirty="0"/>
              <a:t>Los neoclásicos determinan de forma conjunta precios y cantidades.</a:t>
            </a:r>
          </a:p>
          <a:p>
            <a:r>
              <a:rPr lang="es-AR" dirty="0"/>
              <a:t>En los clásicos esto no sucede.</a:t>
            </a:r>
          </a:p>
          <a:p>
            <a:pPr lvl="1"/>
            <a:r>
              <a:rPr lang="es-AR" dirty="0"/>
              <a:t>Los precios </a:t>
            </a:r>
            <a:r>
              <a:rPr lang="es-AR" dirty="0" smtClean="0"/>
              <a:t>relativos se </a:t>
            </a:r>
            <a:r>
              <a:rPr lang="es-AR" dirty="0"/>
              <a:t>determinan por un </a:t>
            </a:r>
            <a:r>
              <a:rPr lang="es-AR" dirty="0" smtClean="0"/>
              <a:t>lado </a:t>
            </a:r>
            <a:r>
              <a:rPr lang="es-AR" dirty="0" smtClean="0">
                <a:sym typeface="Wingdings" panose="05000000000000000000" pitchFamily="2" charset="2"/>
              </a:rPr>
              <a:t> valor trabajo</a:t>
            </a:r>
            <a:r>
              <a:rPr lang="es-AR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s-AR" dirty="0" smtClean="0">
                <a:sym typeface="Wingdings" panose="05000000000000000000" pitchFamily="2" charset="2"/>
              </a:rPr>
              <a:t>Distribución exógena</a:t>
            </a:r>
            <a:endParaRPr lang="es-AR" dirty="0"/>
          </a:p>
          <a:p>
            <a:pPr lvl="1"/>
            <a:r>
              <a:rPr lang="es-AR" dirty="0"/>
              <a:t>Las cantidades se asumen por otro</a:t>
            </a:r>
            <a:r>
              <a:rPr lang="es-AR" dirty="0" smtClean="0"/>
              <a:t>.</a:t>
            </a:r>
          </a:p>
          <a:p>
            <a:pPr lvl="1"/>
            <a:r>
              <a:rPr lang="es-AR" dirty="0" smtClean="0"/>
              <a:t>Marx: tasa de ganancia explicada por explotación y </a:t>
            </a:r>
            <a:r>
              <a:rPr lang="es-AR" dirty="0" err="1" smtClean="0"/>
              <a:t>comp</a:t>
            </a:r>
            <a:r>
              <a:rPr lang="es-AR" dirty="0" smtClean="0"/>
              <a:t> orgánica.</a:t>
            </a:r>
            <a:endParaRPr lang="es-AR" dirty="0"/>
          </a:p>
          <a:p>
            <a:pPr lvl="1"/>
            <a:r>
              <a:rPr lang="es-AR" dirty="0" smtClean="0"/>
              <a:t>Problema</a:t>
            </a:r>
            <a:r>
              <a:rPr lang="es-AR" dirty="0"/>
              <a:t>: cuando incorporas el capital en la producción de bienes.</a:t>
            </a:r>
          </a:p>
          <a:p>
            <a:pPr lvl="2"/>
            <a:r>
              <a:rPr lang="es-AR" dirty="0"/>
              <a:t>El propietario se lleva una tasa de ganancia, el problema es que no se puede igualar.</a:t>
            </a:r>
          </a:p>
          <a:p>
            <a:pPr lvl="2"/>
            <a:r>
              <a:rPr lang="es-AR" dirty="0"/>
              <a:t>Cuando la composición orgánica del capital difiere entre dos ramas, los cambias en la distribución también modifican los precios relativos</a:t>
            </a:r>
            <a:r>
              <a:rPr lang="es-AR" dirty="0" smtClean="0"/>
              <a:t>.</a:t>
            </a:r>
          </a:p>
          <a:p>
            <a:r>
              <a:rPr lang="es-AR" dirty="0" smtClean="0"/>
              <a:t>Los clásicos son compatibles con varias teorías de crecimiento (Ley de </a:t>
            </a:r>
            <a:r>
              <a:rPr lang="es-AR" dirty="0" err="1" smtClean="0"/>
              <a:t>Say</a:t>
            </a:r>
            <a:r>
              <a:rPr lang="es-AR" dirty="0" smtClean="0"/>
              <a:t>, demanda efectiva)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142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2724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mtClean="0"/>
              <a:t>Los clásicos y el problema del capital</a:t>
            </a:r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838200" y="2526384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Rama 1</a:t>
            </a:r>
            <a:endParaRPr lang="es-AR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38200" y="3049604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Rama 2</a:t>
            </a:r>
            <a:endParaRPr lang="es-AR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253349" y="1953747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w</a:t>
            </a:r>
            <a:endParaRPr lang="es-AR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468419" y="2036182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k</a:t>
            </a:r>
            <a:endParaRPr lang="es-AR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07476" y="253113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100</a:t>
            </a:r>
            <a:endParaRPr lang="es-AR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163225" y="30496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50</a:t>
            </a:r>
            <a:endParaRPr lang="es-AR" sz="2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468419" y="2608819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-</a:t>
            </a:r>
            <a:endParaRPr lang="es-AR" sz="28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276058" y="30496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50</a:t>
            </a:r>
            <a:endParaRPr lang="es-AR" sz="28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590515" y="201024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g</a:t>
            </a:r>
            <a:endParaRPr lang="es-AR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444640" y="2559402"/>
            <a:ext cx="1188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10%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349236" y="3049604"/>
            <a:ext cx="1188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10%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819120" y="200316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Pr</a:t>
            </a:r>
            <a:endParaRPr lang="es-AR" sz="28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6700497" y="25451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110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671521" y="304960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110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888271" y="3977997"/>
            <a:ext cx="338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Aumentan los salarios</a:t>
            </a:r>
            <a:endParaRPr lang="es-AR" sz="28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965193" y="5069108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Rama 1</a:t>
            </a:r>
            <a:endParaRPr lang="es-AR" sz="2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965193" y="5592328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Rama 2</a:t>
            </a:r>
            <a:endParaRPr lang="es-AR" sz="2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380342" y="4496471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w</a:t>
            </a:r>
            <a:endParaRPr lang="es-AR" sz="28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595412" y="4578906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k</a:t>
            </a:r>
            <a:endParaRPr lang="es-AR" sz="28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337920" y="507356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110</a:t>
            </a:r>
            <a:endParaRPr lang="es-AR" sz="28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290218" y="55923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50</a:t>
            </a:r>
            <a:endParaRPr lang="es-AR" sz="28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595412" y="5151543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-</a:t>
            </a:r>
            <a:endParaRPr lang="es-AR" sz="28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4403051" y="55923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55</a:t>
            </a:r>
            <a:endParaRPr lang="es-AR" sz="28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717508" y="4552967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g</a:t>
            </a:r>
            <a:endParaRPr lang="es-AR" sz="28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571633" y="5102126"/>
            <a:ext cx="1188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10%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476229" y="5592328"/>
            <a:ext cx="1188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10%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6946113" y="4545888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Pr</a:t>
            </a:r>
            <a:endParaRPr lang="es-AR" sz="28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6827490" y="508790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121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6798514" y="5592328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115,5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8436006" y="4880506"/>
            <a:ext cx="2611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Cambian los precios relativos!</a:t>
            </a:r>
            <a:endParaRPr lang="es-AR" sz="28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384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738411" y="1279018"/>
                <a:ext cx="4189352" cy="5320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411" y="1279018"/>
                <a:ext cx="4189352" cy="5320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620815" y="1966904"/>
                <a:ext cx="4424545" cy="5320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h𝑗</m:t>
                          </m:r>
                        </m:sub>
                      </m:sSub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3200" b="0" i="1" smtClean="0">
                          <a:latin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es-A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s-AR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s-AR" sz="32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815" y="1966904"/>
                <a:ext cx="4424545" cy="5320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760481" y="3563006"/>
                <a:ext cx="3455177" cy="1131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AR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4400" i="1">
                            <a:latin typeface="Cambria Math" panose="02040503050406030204" pitchFamily="18" charset="0"/>
                          </a:rPr>
                          <m:t>𝑤</m:t>
                        </m:r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s-AR" sz="4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4400" i="1">
                            <a:latin typeface="Cambria Math" panose="02040503050406030204" pitchFamily="18" charset="0"/>
                          </a:rPr>
                          <m:t>𝑤</m:t>
                        </m:r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s-AR" sz="4400" dirty="0"/>
                  <a:t> = 10%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481" y="3563006"/>
                <a:ext cx="3455177" cy="1131464"/>
              </a:xfrm>
              <a:prstGeom prst="rect">
                <a:avLst/>
              </a:prstGeom>
              <a:blipFill>
                <a:blip r:embed="rId4"/>
                <a:stretch>
                  <a:fillRect l="-176" t="-1075" r="-8995" b="-322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295697" y="3563006"/>
                <a:ext cx="3521477" cy="1131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AR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4400" i="1">
                            <a:latin typeface="Cambria Math" panose="02040503050406030204" pitchFamily="18" charset="0"/>
                          </a:rPr>
                          <m:t>𝑤</m:t>
                        </m:r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s-AR" sz="4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s-A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AR" sz="4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s-AR" sz="4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s-AR" sz="4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4400" i="1">
                            <a:latin typeface="Cambria Math" panose="02040503050406030204" pitchFamily="18" charset="0"/>
                          </a:rPr>
                          <m:t>𝑤h</m:t>
                        </m:r>
                      </m:den>
                    </m:f>
                  </m:oMath>
                </a14:m>
                <a:r>
                  <a:rPr lang="es-AR" sz="4400" dirty="0"/>
                  <a:t> = 90%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697" y="3563006"/>
                <a:ext cx="3521477" cy="1131464"/>
              </a:xfrm>
              <a:prstGeom prst="rect">
                <a:avLst/>
              </a:prstGeom>
              <a:blipFill>
                <a:blip r:embed="rId5"/>
                <a:stretch>
                  <a:fillRect l="-173" t="-1075" r="-9012" b="-322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1760481" y="5416247"/>
            <a:ext cx="881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/>
              <a:t>Variaciones en la distribución (variación de r respecto a w) afectan los precios relativos.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183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2485"/>
          </a:xfrm>
        </p:spPr>
        <p:txBody>
          <a:bodyPr/>
          <a:lstStyle/>
          <a:p>
            <a:r>
              <a:rPr lang="es-AR" dirty="0" smtClean="0"/>
              <a:t>Marx: conversión de valores a precios </a:t>
            </a:r>
            <a:r>
              <a:rPr lang="es-AR" dirty="0" smtClean="0">
                <a:sym typeface="Wingdings" panose="05000000000000000000" pitchFamily="2" charset="2"/>
              </a:rPr>
              <a:t> los precios relativos no se determinan por la teoría del valor trabajo.</a:t>
            </a:r>
          </a:p>
          <a:p>
            <a:pPr lvl="1"/>
            <a:r>
              <a:rPr lang="es-AR" dirty="0" smtClean="0">
                <a:sym typeface="Wingdings" panose="05000000000000000000" pitchFamily="2" charset="2"/>
              </a:rPr>
              <a:t>La explotación hay q pensarla en el agregado</a:t>
            </a:r>
            <a:r>
              <a:rPr lang="es-AR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s-AR" dirty="0" smtClean="0">
                <a:sym typeface="Wingdings" panose="05000000000000000000" pitchFamily="2" charset="2"/>
              </a:rPr>
              <a:t>Existen transferencias de plusvalía entre ramas</a:t>
            </a:r>
            <a:endParaRPr lang="es-AR" dirty="0" smtClean="0">
              <a:sym typeface="Wingdings" panose="05000000000000000000" pitchFamily="2" charset="2"/>
            </a:endParaRPr>
          </a:p>
          <a:p>
            <a:pPr lvl="1"/>
            <a:endParaRPr lang="es-AR" dirty="0" smtClean="0">
              <a:sym typeface="Wingdings" panose="05000000000000000000" pitchFamily="2" charset="2"/>
            </a:endParaRPr>
          </a:p>
          <a:p>
            <a:pPr lvl="1"/>
            <a:endParaRPr lang="es-AR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s-AR" dirty="0" smtClean="0"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872812"/>
            <a:ext cx="10515600" cy="199065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5100" dirty="0" err="1" smtClean="0">
                <a:sym typeface="Wingdings" panose="05000000000000000000" pitchFamily="2" charset="2"/>
              </a:rPr>
              <a:t>Sraffa</a:t>
            </a:r>
            <a:r>
              <a:rPr lang="es-AR" sz="5100" dirty="0" smtClean="0">
                <a:sym typeface="Wingdings" panose="05000000000000000000" pitchFamily="2" charset="2"/>
              </a:rPr>
              <a:t>: precios y distribución se determinan en forma conjunta.</a:t>
            </a:r>
          </a:p>
          <a:p>
            <a:pPr lvl="0"/>
            <a:r>
              <a:rPr lang="es-AR" dirty="0"/>
              <a:t>El producto social se puede estudiar de forma independiente a los precios</a:t>
            </a:r>
          </a:p>
          <a:p>
            <a:pPr lvl="0"/>
            <a:r>
              <a:rPr lang="es-AR" dirty="0"/>
              <a:t>Trabaja con técnicas y salario </a:t>
            </a:r>
            <a:r>
              <a:rPr lang="es-AR" dirty="0">
                <a:sym typeface="Wingdings" panose="05000000000000000000" pitchFamily="2" charset="2"/>
              </a:rPr>
              <a:t></a:t>
            </a:r>
            <a:r>
              <a:rPr lang="es-AR" dirty="0"/>
              <a:t> no necesito cantidades</a:t>
            </a:r>
          </a:p>
          <a:p>
            <a:pPr lvl="0"/>
            <a:r>
              <a:rPr lang="es-AR" dirty="0"/>
              <a:t>Con la distribución puede determinar los precios relativos, se rompe la teoría del valor trabajo.</a:t>
            </a:r>
          </a:p>
          <a:p>
            <a:pPr lvl="0"/>
            <a:r>
              <a:rPr lang="es-AR" dirty="0"/>
              <a:t>Los precios son un reflejo de la distribución.</a:t>
            </a:r>
          </a:p>
          <a:p>
            <a:pPr lvl="1"/>
            <a:endParaRPr lang="es-AR" dirty="0" smtClean="0">
              <a:sym typeface="Wingdings" panose="05000000000000000000" pitchFamily="2" charset="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s-AR" dirty="0" smtClean="0">
              <a:sym typeface="Wingdings" panose="05000000000000000000" pitchFamily="2" charset="2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448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4584" y="2385422"/>
            <a:ext cx="10515600" cy="1325563"/>
          </a:xfrm>
        </p:spPr>
        <p:txBody>
          <a:bodyPr/>
          <a:lstStyle/>
          <a:p>
            <a:r>
              <a:rPr lang="es-AR" dirty="0" smtClean="0"/>
              <a:t>El modelo NC</a:t>
            </a:r>
            <a:endParaRPr lang="es-AR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99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Neoclásicos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57980"/>
            <a:ext cx="10515600" cy="5187917"/>
          </a:xfrm>
        </p:spPr>
        <p:txBody>
          <a:bodyPr/>
          <a:lstStyle/>
          <a:p>
            <a:r>
              <a:rPr lang="es-AR" dirty="0"/>
              <a:t>Determinación simultánea de precios, distribución y cantidades..</a:t>
            </a:r>
          </a:p>
          <a:p>
            <a:r>
              <a:rPr lang="es-AR" dirty="0"/>
              <a:t>Los precios reflejan escasez</a:t>
            </a:r>
          </a:p>
          <a:p>
            <a:r>
              <a:rPr lang="es-AR" dirty="0"/>
              <a:t>La demanda influye en el precio al determinar la cantidad</a:t>
            </a:r>
          </a:p>
          <a:p>
            <a:r>
              <a:rPr lang="es-AR" dirty="0"/>
              <a:t>Todos los recursos se consideran escasos (no reproducibles, como si fueran tierra).</a:t>
            </a:r>
          </a:p>
          <a:p>
            <a:r>
              <a:rPr lang="es-AR" dirty="0"/>
              <a:t>Rendimientos decrecientes (en el agregado marginal y en un mercado por escala).</a:t>
            </a:r>
          </a:p>
          <a:p>
            <a:r>
              <a:rPr lang="es-AR" dirty="0"/>
              <a:t>Concibe al capital como una substancia homogénea.</a:t>
            </a:r>
          </a:p>
          <a:p>
            <a:r>
              <a:rPr lang="es-AR" dirty="0"/>
              <a:t>Frente a cambios en la dotación de factores hay sustitución de técnicas y sustitución de demanda.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50E6-4FBC-4958-816A-D1AFB3E1C8FB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2834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1393</Words>
  <Application>Microsoft Office PowerPoint</Application>
  <PresentationFormat>Panorámica</PresentationFormat>
  <Paragraphs>225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Wingdings</vt:lpstr>
      <vt:lpstr>Tema de Office</vt:lpstr>
      <vt:lpstr>Controversia del Capital </vt:lpstr>
      <vt:lpstr>Presentación de PowerPoint</vt:lpstr>
      <vt:lpstr>La controversia del Capital</vt:lpstr>
      <vt:lpstr>Los clásicos y el problema del capital</vt:lpstr>
      <vt:lpstr>Presentación de PowerPoint</vt:lpstr>
      <vt:lpstr>Presentación de PowerPoint</vt:lpstr>
      <vt:lpstr>Presentación de PowerPoint</vt:lpstr>
      <vt:lpstr>El modelo NC</vt:lpstr>
      <vt:lpstr>Neoclásicos </vt:lpstr>
      <vt:lpstr>La sustitución en el consumo y la producción</vt:lpstr>
      <vt:lpstr>Precios Supongamos dos bienes y una técnica</vt:lpstr>
      <vt:lpstr>Presentación de PowerPoint</vt:lpstr>
      <vt:lpstr>Supongamos que crece L</vt:lpstr>
      <vt:lpstr>Supongamos que crece Capital</vt:lpstr>
      <vt:lpstr>Modelización de NC de Samuelson</vt:lpstr>
      <vt:lpstr>Presentación de PowerPoint</vt:lpstr>
      <vt:lpstr>Presentación de PowerPoint</vt:lpstr>
      <vt:lpstr>Presentación de PowerPoint</vt:lpstr>
      <vt:lpstr>Robinson</vt:lpstr>
      <vt:lpstr>Garegnani</vt:lpstr>
      <vt:lpstr>Presentación de PowerPoint</vt:lpstr>
      <vt:lpstr>Presentación de PowerPoint</vt:lpstr>
      <vt:lpstr>Presentación de PowerPoint</vt:lpstr>
      <vt:lpstr>Presentación de PowerPoint</vt:lpstr>
      <vt:lpstr>¿Es viable la sustitución?</vt:lpstr>
      <vt:lpstr>Modelo de Samuelson (1962)</vt:lpstr>
      <vt:lpstr>El modelo</vt:lpstr>
      <vt:lpstr>Presentación de PowerPoint</vt:lpstr>
    </vt:vector>
  </TitlesOfParts>
  <Company>H. Cámara de Diputados de la Nación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30</cp:revision>
  <cp:lastPrinted>2019-03-29T15:40:02Z</cp:lastPrinted>
  <dcterms:created xsi:type="dcterms:W3CDTF">2018-09-11T13:56:11Z</dcterms:created>
  <dcterms:modified xsi:type="dcterms:W3CDTF">2019-09-17T16:03:26Z</dcterms:modified>
</cp:coreProperties>
</file>